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75" r:id="rId9"/>
    <p:sldId id="276" r:id="rId10"/>
    <p:sldId id="265" r:id="rId11"/>
    <p:sldId id="266" r:id="rId12"/>
    <p:sldId id="269" r:id="rId13"/>
    <p:sldId id="272" r:id="rId14"/>
    <p:sldId id="267" r:id="rId15"/>
    <p:sldId id="268" r:id="rId16"/>
    <p:sldId id="270" r:id="rId17"/>
    <p:sldId id="271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578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0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38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8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25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1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55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011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41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6ab69a5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6ab69a5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0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3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06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9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84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09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000" dirty="0"/>
              <a:t>DETECÇÃO DE FRAUDES EM CARTÕES DE CRÉDITO</a:t>
            </a:r>
            <a:endParaRPr sz="3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F2CF40-6D1C-700C-60F8-4226B8E36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BR" sz="3600" dirty="0"/>
              <a:t>Modelo 2 -</a:t>
            </a:r>
            <a:br>
              <a:rPr lang="pt-BR" sz="3600" dirty="0"/>
            </a:br>
            <a:r>
              <a:rPr lang="pt-BR" sz="2000" dirty="0" err="1"/>
              <a:t>Decision</a:t>
            </a:r>
            <a:r>
              <a:rPr lang="pt-BR" sz="2000" dirty="0"/>
              <a:t> </a:t>
            </a:r>
            <a:r>
              <a:rPr lang="pt-BR" sz="2000" dirty="0" err="1"/>
              <a:t>Tree</a:t>
            </a:r>
            <a:r>
              <a:rPr lang="pt-BR" sz="2000" dirty="0"/>
              <a:t> </a:t>
            </a:r>
            <a:r>
              <a:rPr lang="pt-BR" sz="2000" dirty="0" err="1"/>
              <a:t>Classifier</a:t>
            </a:r>
            <a:br>
              <a:rPr lang="pt-BR" sz="2000" dirty="0"/>
            </a:br>
            <a:endParaRPr sz="2800" dirty="0"/>
          </a:p>
        </p:txBody>
      </p:sp>
      <p:pic>
        <p:nvPicPr>
          <p:cNvPr id="4" name="Imagem 3" descr="Pessoa na frente de um laptop&#10;&#10;Descrição gerada automaticamente">
            <a:extLst>
              <a:ext uri="{FF2B5EF4-FFF2-40B4-BE49-F238E27FC236}">
                <a16:creationId xmlns:a16="http://schemas.microsoft.com/office/drawing/2014/main" id="{A6B84E72-9F3C-EB1E-A834-603F0F04E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" r="17688"/>
          <a:stretch/>
        </p:blipFill>
        <p:spPr>
          <a:xfrm>
            <a:off x="3340672" y="0"/>
            <a:ext cx="5803324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85F2424-73CC-5E4B-3B95-9811CD2E9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65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1860" y="1358746"/>
            <a:ext cx="4286958" cy="356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Alta precisão e robustos em relação a outliers.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Funcionam de forma semelhante a um fluxograma, estabelecendo nós que se relacionam entre si por uma hierarquia.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nós-folha são os resultados finais e o nó-raiz é um dos atributos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 são ligados entre regras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se-então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algoritmo realiza cálculos que definem a posição de cada variável na árvore com base no ganho de informação e a entropia.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1A61A7-1CA1-20ED-AE6A-7BE6E8DB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0" y="1787238"/>
            <a:ext cx="4600880" cy="233795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05618B-C845-141E-1C47-25D13476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52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79096" y="1874627"/>
            <a:ext cx="4286958" cy="3031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acurácia do modelo já apresenta um valor alto (99%), mas a fim de explorar com mais profundidade os resultados, iremos analisar a matriz de confusão.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563B3E-1F5E-9D76-5EA9-5757EE90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64" y="2097352"/>
            <a:ext cx="3055584" cy="182734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89B525-B6E5-5BC5-2B15-360E32E4D4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27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4327A8-0A75-DD76-76BE-82082184F5C6}"/>
              </a:ext>
            </a:extLst>
          </p:cNvPr>
          <p:cNvSpPr txBox="1"/>
          <p:nvPr/>
        </p:nvSpPr>
        <p:spPr>
          <a:xfrm>
            <a:off x="80682" y="1322349"/>
            <a:ext cx="893506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raiz recebe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completo e faz uma pergunta de verdadeiro ou falso. Essa pergunta divide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pelos próximos dois nós. 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Maiores variações nos valores de transação, compras online e maiores distâncias de casa são os fatores que mais indicam fraudes.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F191C1E5-8FD3-49B2-D1E4-920BBC2E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0" y="2154278"/>
            <a:ext cx="6766980" cy="298922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3D1FAA-6DF3-9B05-4F12-E9BB5F4F39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95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3 -</a:t>
            </a:r>
            <a:br>
              <a:rPr lang="pt-BR" sz="3600" dirty="0"/>
            </a:br>
            <a:r>
              <a:rPr lang="pt-BR" sz="3600" dirty="0" err="1"/>
              <a:t>Naive</a:t>
            </a:r>
            <a:r>
              <a:rPr lang="pt-BR" sz="3600" dirty="0"/>
              <a:t> </a:t>
            </a:r>
            <a:r>
              <a:rPr lang="pt-BR" sz="3600" dirty="0" err="1"/>
              <a:t>Bayes</a:t>
            </a:r>
            <a:endParaRPr sz="2800" dirty="0"/>
          </a:p>
        </p:txBody>
      </p:sp>
      <p:pic>
        <p:nvPicPr>
          <p:cNvPr id="4" name="Imagem 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7EED4929-D083-9AED-7FFA-D8C7F9A0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0" y="856816"/>
            <a:ext cx="5735780" cy="344502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C26FC97-BF1F-39C0-0422-433D33FAD5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2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 err="1"/>
              <a:t>Naive</a:t>
            </a:r>
            <a:r>
              <a:rPr lang="pt-BR" sz="2400" dirty="0"/>
              <a:t> </a:t>
            </a:r>
            <a:r>
              <a:rPr lang="pt-BR" sz="2400" dirty="0" err="1"/>
              <a:t>Bayes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é um algoritmo de classificação, baseado no "teorema de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" que usa como conceito a probabilidade.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Esse algoritmo toma como premissa a suposição de independência entre as variáveis, isso explica o motivo de receber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(ingênuo). Porém, é um algoritmo muito rápido e usado em diversas aplicações. Entre elas são para análise de crédito, detecção de SPAM, diagnósticos médicos ou busca por falhas em sistemas mecânicos.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 err="1">
                <a:solidFill>
                  <a:schemeClr val="bg1">
                    <a:lumMod val="95000"/>
                  </a:schemeClr>
                </a:solidFill>
              </a:rPr>
              <a:t>Gaussian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é o método indicado para quando as variáveis independentes são contínuas e têm distribuição normal. Exemplo seria tentar prever o risco de uma pessoa portar uma doença a partir de vários indicadores sanguíneos.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Multinominal: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as variáveis independentes também são discretas, mas agora são multinominais, o que significa que elas têm mais de um valor possível, como os possíveis resultados de uma jogada de dado. Exemplo prever o grau de risco de crédito com base no estado civil das pessoas, que pode ter várias categorias: solteiro, casado, divorciado, viúvo.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Bernoulli: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usado quando as variáveis independentes são discretas, mas apenas dois valores são possíveis, como os possíveis resultados de jogar uma moeda. Um exemplo seria tentar prever o grau com que uma pessoa vai gostar de um filme com base no seu sexo.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8096320-36BA-15D7-EA71-AF88DD706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81719"/>
              </p:ext>
            </p:extLst>
          </p:nvPr>
        </p:nvGraphicFramePr>
        <p:xfrm>
          <a:off x="5518151" y="1901536"/>
          <a:ext cx="28321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50">
                  <a:extLst>
                    <a:ext uri="{9D8B030D-6E8A-4147-A177-3AD203B41FA5}">
                      <a16:colId xmlns:a16="http://schemas.microsoft.com/office/drawing/2014/main" val="335389214"/>
                    </a:ext>
                  </a:extLst>
                </a:gridCol>
                <a:gridCol w="1471550">
                  <a:extLst>
                    <a:ext uri="{9D8B030D-6E8A-4147-A177-3AD203B41FA5}">
                      <a16:colId xmlns:a16="http://schemas.microsoft.com/office/drawing/2014/main" val="2136695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80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87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Multinominal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27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037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16" y="2879352"/>
            <a:ext cx="2854295" cy="183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8C316BD-3350-4AF2-2FC4-F4371C750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6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Resultados</a:t>
            </a:r>
            <a:endParaRPr sz="2800" dirty="0"/>
          </a:p>
        </p:txBody>
      </p:sp>
      <p:pic>
        <p:nvPicPr>
          <p:cNvPr id="6" name="Imagem 5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2D053144-ECEA-9072-4FD3-773ACB0D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4ACA347-48EC-AB91-993F-69581213D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36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Resultados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tabela ao lado mostra que os testes do modelo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alcançou o melhor resultado em comparação aos outros modelos, chegando a um resultado de 99,99% de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Analisando a importância de cada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, podemos observar que nenhuma está impactando negativamente o modelo e que a variável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ratio_to_median_purchase_price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", que determina a razão entre a transação mediana e a atual, é a que mais tem influência sob o modelo, seguida da informação de se a transação foi online e a distância da casa do dono do cartão.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937E167-956C-0729-15EB-BABC99262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889574"/>
              </p:ext>
            </p:extLst>
          </p:nvPr>
        </p:nvGraphicFramePr>
        <p:xfrm>
          <a:off x="5326380" y="1406237"/>
          <a:ext cx="3352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130399632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4549879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Algoritmo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243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99,98%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498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Decision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Tree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Classifier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99,99%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576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706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Naive Bayes - Multinominal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405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70186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8D831FB-2712-7EF2-9197-540A4442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8102"/>
              </p:ext>
            </p:extLst>
          </p:nvPr>
        </p:nvGraphicFramePr>
        <p:xfrm>
          <a:off x="5326380" y="2861310"/>
          <a:ext cx="33528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8967">
                  <a:extLst>
                    <a:ext uri="{9D8B030D-6E8A-4147-A177-3AD203B41FA5}">
                      <a16:colId xmlns:a16="http://schemas.microsoft.com/office/drawing/2014/main" val="2379298193"/>
                    </a:ext>
                  </a:extLst>
                </a:gridCol>
                <a:gridCol w="983833">
                  <a:extLst>
                    <a:ext uri="{9D8B030D-6E8A-4147-A177-3AD203B41FA5}">
                      <a16:colId xmlns:a16="http://schemas.microsoft.com/office/drawing/2014/main" val="411433717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Features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Relevância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35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0.111726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934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online_order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0.051678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982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0.036177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139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used_pin_number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0.017146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1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used_chip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0.016556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863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0.011571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005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repeat_retailer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0.004220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114462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83ADF09-1B7C-5CC9-6027-1E6ADA787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56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Conclusão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id="{DFA93793-462B-323A-7D49-3BDB9BAB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1037" r="871"/>
          <a:stretch/>
        </p:blipFill>
        <p:spPr>
          <a:xfrm>
            <a:off x="3749040" y="0"/>
            <a:ext cx="539496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F10F0B-959E-ED1A-125D-896C6C6727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89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Conclusão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análise feita a partir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selecionada teve como objetivo identificar fraudes nas compras com cartão de crédito. Para isso, fizemos testes no modelo utilizando diferentes variáveis e metodologias para chegar no resultado com maior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Com base nos modelos, chegamos a conclusão que o algoritmo com maior aderência ao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selecionado é 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chegando a acurácia de 99,9%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métodos baseados em árvores nos dão modelos preditivos de alta precisão, estabilidade e facilidade de interpretação. 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Sua representação gráfica é muito intuitiva e permite relacionar as hipóteses facilmente.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Além disso, esse algoritmo requer menos limpeza em comparação aos outros modelos e, até certo nível, não é influenciado por “outliers”.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16EC0ABE-EC70-256A-3C90-9BEA14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6" t="15393" r="11848" b="13313"/>
          <a:stretch/>
        </p:blipFill>
        <p:spPr>
          <a:xfrm>
            <a:off x="5046058" y="1798319"/>
            <a:ext cx="3969692" cy="169400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07F99A-E1FA-BB85-DA45-4538B6982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16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Equipe;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Introdução;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Dataset;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1 - KNN;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2 – Arvore de decisão;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3 –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Resultados;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Conclusão;</a:t>
            </a:r>
            <a:endParaRPr dirty="0"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l="48997"/>
          <a:stretch/>
        </p:blipFill>
        <p:spPr>
          <a:xfrm>
            <a:off x="5211328" y="0"/>
            <a:ext cx="393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FF1F5D1-F3CF-0F45-701C-F9DE2C1D7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18500" y="5579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</a:t>
            </a:r>
            <a:endParaRPr/>
          </a:p>
        </p:txBody>
      </p:sp>
      <p:pic>
        <p:nvPicPr>
          <p:cNvPr id="4" name="Espaço Reservado para Imagem 16">
            <a:extLst>
              <a:ext uri="{FF2B5EF4-FFF2-40B4-BE49-F238E27FC236}">
                <a16:creationId xmlns:a16="http://schemas.microsoft.com/office/drawing/2014/main" id="{BA7FC065-0C52-E9EA-E8C7-D2A2D6AD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2" y="1599932"/>
            <a:ext cx="1221619" cy="1221619"/>
          </a:xfrm>
          <a:prstGeom prst="rect">
            <a:avLst/>
          </a:prstGeom>
        </p:spPr>
      </p:pic>
      <p:sp>
        <p:nvSpPr>
          <p:cNvPr id="5" name="Espaço Reservado para Texto 46">
            <a:extLst>
              <a:ext uri="{FF2B5EF4-FFF2-40B4-BE49-F238E27FC236}">
                <a16:creationId xmlns:a16="http://schemas.microsoft.com/office/drawing/2014/main" id="{2E8D3D2B-AE99-5AB9-B179-009E01EBFCC8}"/>
              </a:ext>
            </a:extLst>
          </p:cNvPr>
          <p:cNvSpPr txBox="1">
            <a:spLocks/>
          </p:cNvSpPr>
          <p:nvPr/>
        </p:nvSpPr>
        <p:spPr>
          <a:xfrm>
            <a:off x="5793122" y="2902624"/>
            <a:ext cx="1594565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Rodrigo </a:t>
            </a:r>
            <a:r>
              <a:rPr lang="pt-BR" sz="1200" dirty="0" err="1">
                <a:solidFill>
                  <a:schemeClr val="bg1">
                    <a:lumMod val="95000"/>
                    <a:alpha val="60000"/>
                  </a:schemeClr>
                </a:solidFill>
              </a:rPr>
              <a:t>Naoto</a:t>
            </a:r>
            <a:endParaRPr lang="pt-BR" sz="1200" dirty="0">
              <a:solidFill>
                <a:schemeClr val="bg1">
                  <a:lumMod val="95000"/>
                  <a:alpha val="60000"/>
                </a:schemeClr>
              </a:solidFill>
            </a:endParaRPr>
          </a:p>
        </p:txBody>
      </p:sp>
      <p:sp>
        <p:nvSpPr>
          <p:cNvPr id="6" name="Espaço Reservado para Texto 44">
            <a:extLst>
              <a:ext uri="{FF2B5EF4-FFF2-40B4-BE49-F238E27FC236}">
                <a16:creationId xmlns:a16="http://schemas.microsoft.com/office/drawing/2014/main" id="{1299E2A3-6F89-478C-E654-562C5D613974}"/>
              </a:ext>
            </a:extLst>
          </p:cNvPr>
          <p:cNvSpPr txBox="1">
            <a:spLocks/>
          </p:cNvSpPr>
          <p:nvPr/>
        </p:nvSpPr>
        <p:spPr>
          <a:xfrm>
            <a:off x="4076559" y="2924530"/>
            <a:ext cx="1350788" cy="235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Bergson Araújo</a:t>
            </a:r>
          </a:p>
        </p:txBody>
      </p:sp>
      <p:pic>
        <p:nvPicPr>
          <p:cNvPr id="7" name="Imagem 6" descr="Pessoa de óculos e blusa azul&#10;&#10;Descrição gerada automaticamente">
            <a:extLst>
              <a:ext uri="{FF2B5EF4-FFF2-40B4-BE49-F238E27FC236}">
                <a16:creationId xmlns:a16="http://schemas.microsoft.com/office/drawing/2014/main" id="{5987E509-0C35-E0C4-AB9B-4C2E44CD7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81" y="1600472"/>
            <a:ext cx="1225853" cy="1225853"/>
          </a:xfrm>
          <a:prstGeom prst="rect">
            <a:avLst/>
          </a:prstGeom>
        </p:spPr>
      </p:pic>
      <p:pic>
        <p:nvPicPr>
          <p:cNvPr id="8" name="Imagem 7" descr="Homem tirando foto de si mesmo&#10;&#10;Descrição gerada automaticamente">
            <a:extLst>
              <a:ext uri="{FF2B5EF4-FFF2-40B4-BE49-F238E27FC236}">
                <a16:creationId xmlns:a16="http://schemas.microsoft.com/office/drawing/2014/main" id="{38F11F3F-55B9-E8C0-1465-E925013FC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80" y="1599932"/>
            <a:ext cx="1080363" cy="1225853"/>
          </a:xfrm>
          <a:prstGeom prst="rect">
            <a:avLst/>
          </a:prstGeom>
        </p:spPr>
      </p:pic>
      <p:pic>
        <p:nvPicPr>
          <p:cNvPr id="9" name="Imagem 8" descr="Homem dentro de carro&#10;&#10;Descrição gerada automaticamente">
            <a:extLst>
              <a:ext uri="{FF2B5EF4-FFF2-40B4-BE49-F238E27FC236}">
                <a16:creationId xmlns:a16="http://schemas.microsoft.com/office/drawing/2014/main" id="{A7274895-0173-3A73-02EB-43FD0223D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99" b="18146"/>
          <a:stretch/>
        </p:blipFill>
        <p:spPr>
          <a:xfrm>
            <a:off x="5757353" y="1578680"/>
            <a:ext cx="1124797" cy="1242871"/>
          </a:xfrm>
          <a:prstGeom prst="rect">
            <a:avLst/>
          </a:prstGeom>
        </p:spPr>
      </p:pic>
      <p:sp>
        <p:nvSpPr>
          <p:cNvPr id="10" name="Espaço Reservado para Texto 42">
            <a:extLst>
              <a:ext uri="{FF2B5EF4-FFF2-40B4-BE49-F238E27FC236}">
                <a16:creationId xmlns:a16="http://schemas.microsoft.com/office/drawing/2014/main" id="{63D3D1C8-1285-6D0D-1CF7-1DDDFA89C67E}"/>
              </a:ext>
            </a:extLst>
          </p:cNvPr>
          <p:cNvSpPr txBox="1">
            <a:spLocks/>
          </p:cNvSpPr>
          <p:nvPr/>
        </p:nvSpPr>
        <p:spPr>
          <a:xfrm>
            <a:off x="2325367" y="2902624"/>
            <a:ext cx="1350787" cy="257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Diego Honda</a:t>
            </a:r>
          </a:p>
        </p:txBody>
      </p:sp>
      <p:sp>
        <p:nvSpPr>
          <p:cNvPr id="11" name="Espaço Reservado para Texto 40">
            <a:extLst>
              <a:ext uri="{FF2B5EF4-FFF2-40B4-BE49-F238E27FC236}">
                <a16:creationId xmlns:a16="http://schemas.microsoft.com/office/drawing/2014/main" id="{F7859205-286F-4A91-2F52-E68BDE0AF568}"/>
              </a:ext>
            </a:extLst>
          </p:cNvPr>
          <p:cNvSpPr txBox="1">
            <a:spLocks/>
          </p:cNvSpPr>
          <p:nvPr/>
        </p:nvSpPr>
        <p:spPr>
          <a:xfrm>
            <a:off x="677389" y="2902624"/>
            <a:ext cx="1239314" cy="2606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Lídia Souza</a:t>
            </a:r>
          </a:p>
        </p:txBody>
      </p:sp>
      <p:pic>
        <p:nvPicPr>
          <p:cNvPr id="12" name="Imagem 11" descr="Rosto de mulher visto de perto&#10;&#10;Descrição gerada automaticamente com confiança média">
            <a:extLst>
              <a:ext uri="{FF2B5EF4-FFF2-40B4-BE49-F238E27FC236}">
                <a16:creationId xmlns:a16="http://schemas.microsoft.com/office/drawing/2014/main" id="{01ACE9D3-9882-2785-CDAE-558D9B8AF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87687" y="1578680"/>
            <a:ext cx="1242871" cy="1242871"/>
          </a:xfrm>
          <a:prstGeom prst="rect">
            <a:avLst/>
          </a:prstGeom>
        </p:spPr>
      </p:pic>
      <p:sp>
        <p:nvSpPr>
          <p:cNvPr id="13" name="Espaço Reservado para Texto 40">
            <a:extLst>
              <a:ext uri="{FF2B5EF4-FFF2-40B4-BE49-F238E27FC236}">
                <a16:creationId xmlns:a16="http://schemas.microsoft.com/office/drawing/2014/main" id="{D550293B-BA24-1B23-3106-E9C03CE7F642}"/>
              </a:ext>
            </a:extLst>
          </p:cNvPr>
          <p:cNvSpPr txBox="1">
            <a:spLocks/>
          </p:cNvSpPr>
          <p:nvPr/>
        </p:nvSpPr>
        <p:spPr>
          <a:xfrm>
            <a:off x="7341040" y="2902624"/>
            <a:ext cx="1948408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Letícia Rossaneis</a:t>
            </a:r>
          </a:p>
        </p:txBody>
      </p:sp>
      <p:sp>
        <p:nvSpPr>
          <p:cNvPr id="14" name="Espaço Reservado para Número de Slide 1">
            <a:extLst>
              <a:ext uri="{FF2B5EF4-FFF2-40B4-BE49-F238E27FC236}">
                <a16:creationId xmlns:a16="http://schemas.microsoft.com/office/drawing/2014/main" id="{A5A2F66B-E2A9-63D1-5210-629DF42A1C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3304423" y="356556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Introdução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04423" y="1116149"/>
            <a:ext cx="4939354" cy="3200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Os pagamentos digitais estão evoluindo, mas os criminosos cibernéticos também.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uso de cartões como meio de pagamento em compras na internet e em aplicativos aumentou 46,5% no 2º trimestre de 2021 em comparação com o mesmo período de 2020.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No mundo digital de hoje, onde trilhões de transações com cartões acontecem por dia, a detecção de fraudes é um desafio.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Através das informações coletadas, nosso objetivo é detectar possíveis transações fraudulentas com base nos dados das compras.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dirty="0"/>
          </a:p>
        </p:txBody>
      </p:sp>
      <p:pic>
        <p:nvPicPr>
          <p:cNvPr id="9" name="Imagem 8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id="{8AB1DF3E-AE95-D226-AF23-A222794C7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4"/>
          <a:stretch/>
        </p:blipFill>
        <p:spPr>
          <a:xfrm>
            <a:off x="0" y="0"/>
            <a:ext cx="3090530" cy="51435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D81E95F-6BAC-3F60-49C1-B9792127A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5327" y="2114700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Dataset</a:t>
            </a:r>
            <a:endParaRPr sz="2800" dirty="0"/>
          </a:p>
        </p:txBody>
      </p:sp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96EB0026-B4E4-9EB9-5E2B-C7AE9C11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18" y="1073277"/>
            <a:ext cx="5735782" cy="299694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1DF041-A045-1F8D-1C71-E7D9B25FE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61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Dataset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71732" y="991600"/>
            <a:ext cx="7501213" cy="529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escolhido possui 8 colunas e 1.000.000 de transações envolvendo cartão de crédito.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8531F1D8-F27F-FD71-40C9-A897CA6D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56831"/>
              </p:ext>
            </p:extLst>
          </p:nvPr>
        </p:nvGraphicFramePr>
        <p:xfrm>
          <a:off x="1039602" y="1907720"/>
          <a:ext cx="7231049" cy="17145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403687">
                  <a:extLst>
                    <a:ext uri="{9D8B030D-6E8A-4147-A177-3AD203B41FA5}">
                      <a16:colId xmlns:a16="http://schemas.microsoft.com/office/drawing/2014/main" val="3694937782"/>
                    </a:ext>
                  </a:extLst>
                </a:gridCol>
                <a:gridCol w="4827362">
                  <a:extLst>
                    <a:ext uri="{9D8B030D-6E8A-4147-A177-3AD203B41FA5}">
                      <a16:colId xmlns:a16="http://schemas.microsoft.com/office/drawing/2014/main" val="8491855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Nome da Coluna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17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distância de casa onde a transação aconteceu.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004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distância da última transação aconteceu.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554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Razão da transação do preço de compra para o preço de compra mediano.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362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repeat_varejista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É a transação aconteceu do mesmo varejista.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549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chip_usado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É a transação através de chip (cartão de crédito).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287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número_pino 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transação aconteceu usando o número PIN.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149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pedido online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um pedido online.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67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fraude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fraudulenta.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687494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0A2AD2-B5A2-3943-7D0F-CAB8EFCD7B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91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1 -</a:t>
            </a:r>
            <a:br>
              <a:rPr lang="pt-BR" sz="3600" dirty="0"/>
            </a:br>
            <a:r>
              <a:rPr lang="pt-BR" sz="3600" dirty="0"/>
              <a:t>KNN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id="{DCFF4BBA-BD2F-D131-E1BA-799A7C7B9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6" t="943"/>
          <a:stretch/>
        </p:blipFill>
        <p:spPr>
          <a:xfrm>
            <a:off x="3739127" y="34635"/>
            <a:ext cx="5404873" cy="50950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ABD758-5607-F2ED-2D8A-A06CFDCD14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44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23AF0B-F412-C166-8FA7-E7196544AD69}"/>
              </a:ext>
            </a:extLst>
          </p:cNvPr>
          <p:cNvSpPr txBox="1"/>
          <p:nvPr/>
        </p:nvSpPr>
        <p:spPr>
          <a:xfrm>
            <a:off x="276625" y="1432573"/>
            <a:ext cx="476410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para casos de classificação, como no nosso caso de classificação binária (dois tipos específicos, mutuamente exclusivos), mas também pode ser usado em casos de regressão.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nas k observações do conjunto de treinamento que são mais idênticas ou próximas da nova observação.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A previsão é determinada pela classe de maior reincidência entre os k vizinhos mais próximos.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 distância euclidiana, a qual é um caso particular da distância de Minkowski.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não paramétrico baseado em instância, por ter que calcular a diferença entre a observação teste com cada observação de treino.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E1E1E6"/>
                </a:solidFill>
                <a:latin typeface="+mn-lt"/>
              </a:rPr>
              <a:t>Tempo de execução: 40+</a:t>
            </a: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0D58BF-0721-4AAB-4B3D-57ACEE8A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26" y="1646385"/>
            <a:ext cx="3996018" cy="269943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05B6107-4AAA-3EF3-B5EE-9F302FD5C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20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17511-CB58-06AC-CEAE-8A8EBC41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" y="1452283"/>
            <a:ext cx="5232827" cy="3411710"/>
          </a:xfrm>
          <a:prstGeom prst="rect">
            <a:avLst/>
          </a:prstGeom>
        </p:spPr>
      </p:pic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D1146CA-C175-D468-6DA3-2C00BAA9B94F}"/>
              </a:ext>
            </a:extLst>
          </p:cNvPr>
          <p:cNvGraphicFramePr>
            <a:graphicFrameLocks noGrp="1"/>
          </p:cNvGraphicFramePr>
          <p:nvPr/>
        </p:nvGraphicFramePr>
        <p:xfrm>
          <a:off x="5355772" y="1029661"/>
          <a:ext cx="371139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0">
                  <a:extLst>
                    <a:ext uri="{9D8B030D-6E8A-4147-A177-3AD203B41FA5}">
                      <a16:colId xmlns:a16="http://schemas.microsoft.com/office/drawing/2014/main" val="335389214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213669500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15101791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K(</a:t>
                      </a:r>
                      <a:r>
                        <a:rPr lang="pt-B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n_neighbors</a:t>
                      </a:r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MEDIO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STD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9807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879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2103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0.998763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0.000065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2381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888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0.998728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0.000078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67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8623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27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103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6025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728859"/>
                  </a:ext>
                </a:extLst>
              </a:tr>
            </a:tbl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3E22DF-88A1-E055-82BB-7AC7F35B9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467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1165</Words>
  <Application>Microsoft Office PowerPoint</Application>
  <PresentationFormat>Apresentação na tela (16:9)</PresentationFormat>
  <Paragraphs>175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Lato</vt:lpstr>
      <vt:lpstr>Montserrat</vt:lpstr>
      <vt:lpstr>Calibri</vt:lpstr>
      <vt:lpstr>Arial</vt:lpstr>
      <vt:lpstr>Focus</vt:lpstr>
      <vt:lpstr>DETECÇÃO DE FRAUDES EM CARTÕES DE CRÉDITO</vt:lpstr>
      <vt:lpstr>Agenda</vt:lpstr>
      <vt:lpstr>Equipe</vt:lpstr>
      <vt:lpstr>Introdução</vt:lpstr>
      <vt:lpstr>Dataset</vt:lpstr>
      <vt:lpstr>Apresentação do PowerPoint</vt:lpstr>
      <vt:lpstr>Modelo 1 - KNN</vt:lpstr>
      <vt:lpstr>Apresentação do PowerPoint</vt:lpstr>
      <vt:lpstr>Apresentação do PowerPoint</vt:lpstr>
      <vt:lpstr>Modelo 2 - Decision Tree Classifier </vt:lpstr>
      <vt:lpstr>Apresentação do PowerPoint</vt:lpstr>
      <vt:lpstr>Apresentação do PowerPoint</vt:lpstr>
      <vt:lpstr>Apresentação do PowerPoint</vt:lpstr>
      <vt:lpstr>Modelo 3 - Naive Bayes</vt:lpstr>
      <vt:lpstr>Apresentação do PowerPoint</vt:lpstr>
      <vt:lpstr>Resultados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FRAUDES EM CARTÕES DE CRÉDITO</dc:title>
  <dc:creator>rodrigo</dc:creator>
  <cp:lastModifiedBy>Lidia Maria Beirão de Souza</cp:lastModifiedBy>
  <cp:revision>15</cp:revision>
  <dcterms:modified xsi:type="dcterms:W3CDTF">2022-07-20T23:24:53Z</dcterms:modified>
</cp:coreProperties>
</file>